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5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6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7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8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9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10.xml" ContentType="application/vnd.openxmlformats-officedocument.theme+xml"/>
  <Override PartName="/ppt/slideLayouts/slideLayout5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84" r:id="rId2"/>
    <p:sldMasterId id="2147483672" r:id="rId3"/>
    <p:sldMasterId id="2147483686" r:id="rId4"/>
    <p:sldMasterId id="2147483693" r:id="rId5"/>
    <p:sldMasterId id="2147483700" r:id="rId6"/>
    <p:sldMasterId id="2147483707" r:id="rId7"/>
    <p:sldMasterId id="2147483721" r:id="rId8"/>
    <p:sldMasterId id="2147483714" r:id="rId9"/>
    <p:sldMasterId id="2147483728" r:id="rId10"/>
    <p:sldMasterId id="2147483735" r:id="rId11"/>
  </p:sldMasterIdLst>
  <p:notesMasterIdLst>
    <p:notesMasterId r:id="rId24"/>
  </p:notesMasterIdLst>
  <p:sldIdLst>
    <p:sldId id="256" r:id="rId12"/>
    <p:sldId id="259" r:id="rId13"/>
    <p:sldId id="257" r:id="rId14"/>
    <p:sldId id="287" r:id="rId15"/>
    <p:sldId id="288" r:id="rId16"/>
    <p:sldId id="282" r:id="rId17"/>
    <p:sldId id="280" r:id="rId18"/>
    <p:sldId id="281" r:id="rId19"/>
    <p:sldId id="286" r:id="rId20"/>
    <p:sldId id="290" r:id="rId21"/>
    <p:sldId id="278" r:id="rId22"/>
    <p:sldId id="26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23C"/>
    <a:srgbClr val="007A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659"/>
    <p:restoredTop sz="94619"/>
  </p:normalViewPr>
  <p:slideViewPr>
    <p:cSldViewPr snapToGrid="0" snapToObjects="1" showGuides="1">
      <p:cViewPr varScale="1">
        <p:scale>
          <a:sx n="108" d="100"/>
          <a:sy n="108" d="100"/>
        </p:scale>
        <p:origin x="15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130" d="100"/>
          <a:sy n="130" d="100"/>
        </p:scale>
        <p:origin x="1880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CA5439-0F54-3641-B2DE-A7B78B420535}" type="datetimeFigureOut">
              <a:rPr lang="en-US" smtClean="0"/>
              <a:t>4/24/2019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DA1B5-3367-AE4B-9D53-2A443A1913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256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DA1B5-3367-AE4B-9D53-2A443A1913C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303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DA1B5-3367-AE4B-9D53-2A443A1913C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598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DA1B5-3367-AE4B-9D53-2A443A1913C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598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rule YES -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2622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erule YES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6FD66-FE28-FC44-882F-C419036589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5E6D94-B195-F046-B458-0E0B8D2319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18743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2815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7983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9600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09735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7972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3169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0627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75982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54498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094245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26097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99617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556069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33047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08254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85268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99159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35570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89346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02965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71615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66456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94114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223790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981294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100931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69358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86220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17191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08461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090249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32114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73463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35251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56722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95101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6258509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853788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24146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4733375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18536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54519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937070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4081741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362209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67149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915364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381090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rule YES -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4455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5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1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7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3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35.xml"/><Relationship Id="rId7" Type="http://schemas.openxmlformats.org/officeDocument/2006/relationships/theme" Target="../theme/theme8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41.xml"/><Relationship Id="rId7" Type="http://schemas.openxmlformats.org/officeDocument/2006/relationships/theme" Target="../theme/theme9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4" Type="http://schemas.openxmlformats.org/officeDocument/2006/relationships/slideLayout" Target="../slideLayouts/slideLayout4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47.xml"/><Relationship Id="rId7" Type="http://schemas.openxmlformats.org/officeDocument/2006/relationships/theme" Target="../theme/theme10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F7E3C7E8-49C9-9D4B-A1A6-1CEF4F7ADD31}"/>
              </a:ext>
            </a:extLst>
          </p:cNvPr>
          <p:cNvSpPr/>
          <p:nvPr userDrawn="1"/>
        </p:nvSpPr>
        <p:spPr>
          <a:xfrm>
            <a:off x="-16778" y="6732041"/>
            <a:ext cx="12252960" cy="125959"/>
          </a:xfrm>
          <a:prstGeom prst="rect">
            <a:avLst/>
          </a:prstGeom>
          <a:gradFill>
            <a:gsLst>
              <a:gs pos="0">
                <a:srgbClr val="9ACA3C"/>
              </a:gs>
              <a:gs pos="8792">
                <a:srgbClr val="7AC886"/>
              </a:gs>
              <a:gs pos="35736">
                <a:srgbClr val="5BC7D1"/>
              </a:gs>
              <a:gs pos="54728">
                <a:srgbClr val="2DABCF"/>
              </a:gs>
              <a:gs pos="100000">
                <a:srgbClr val="008ECE"/>
              </a:gs>
            </a:gsLst>
          </a:gradFill>
          <a:ln w="12700">
            <a:noFill/>
            <a:miter/>
          </a:ln>
        </p:spPr>
        <p:txBody>
          <a:bodyPr lIns="45719" rIns="45719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4513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92D05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96622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007AB5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8910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8" r:id="rId2"/>
    <p:sldLayoutId id="2147483679" r:id="rId3"/>
    <p:sldLayoutId id="2147483676" r:id="rId4"/>
    <p:sldLayoutId id="2147483680" r:id="rId5"/>
    <p:sldLayoutId id="2147483681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92D05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2227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007AB5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23929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A4D23C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0279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007AB5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8439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A4D23C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96608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A4D23C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53074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007AB5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88537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A4D23C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F7E3C7E8-49C9-9D4B-A1A6-1CEF4F7ADD31}"/>
              </a:ext>
            </a:extLst>
          </p:cNvPr>
          <p:cNvSpPr/>
          <p:nvPr userDrawn="1"/>
        </p:nvSpPr>
        <p:spPr>
          <a:xfrm>
            <a:off x="-16778" y="6732041"/>
            <a:ext cx="12252960" cy="125959"/>
          </a:xfrm>
          <a:prstGeom prst="rect">
            <a:avLst/>
          </a:prstGeom>
          <a:gradFill>
            <a:gsLst>
              <a:gs pos="0">
                <a:srgbClr val="9ACA3C"/>
              </a:gs>
              <a:gs pos="8792">
                <a:srgbClr val="7AC886"/>
              </a:gs>
              <a:gs pos="35736">
                <a:srgbClr val="5BC7D1"/>
              </a:gs>
              <a:gs pos="54728">
                <a:srgbClr val="2DABCF"/>
              </a:gs>
              <a:gs pos="100000">
                <a:srgbClr val="008ECE"/>
              </a:gs>
            </a:gsLst>
          </a:gradFill>
          <a:ln w="12700">
            <a:noFill/>
            <a:miter/>
          </a:ln>
        </p:spPr>
        <p:txBody>
          <a:bodyPr lIns="45719" rIns="45719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92041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92D05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84321C-E349-4383-9392-01C6E336EBAA}"/>
              </a:ext>
            </a:extLst>
          </p:cNvPr>
          <p:cNvSpPr txBox="1"/>
          <p:nvPr/>
        </p:nvSpPr>
        <p:spPr>
          <a:xfrm>
            <a:off x="372861" y="4252404"/>
            <a:ext cx="42346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>
                <a:solidFill>
                  <a:schemeClr val="bg1"/>
                </a:solidFill>
                <a:latin typeface="Helvetica Neue" panose="02000503000000020004" pitchFamily="2" charset="0"/>
              </a:rPr>
              <a:t>Series: Two</a:t>
            </a:r>
          </a:p>
          <a:p>
            <a:r>
              <a:rPr lang="en-NZ" sz="3600" b="1" dirty="0">
                <a:solidFill>
                  <a:schemeClr val="bg1"/>
                </a:solidFill>
                <a:latin typeface="Helvetica Neue" panose="02000503000000020004" pitchFamily="2" charset="0"/>
              </a:rPr>
              <a:t>Webinar: Three</a:t>
            </a:r>
          </a:p>
        </p:txBody>
      </p:sp>
    </p:spTree>
    <p:extLst>
      <p:ext uri="{BB962C8B-B14F-4D97-AF65-F5344CB8AC3E}">
        <p14:creationId xmlns:p14="http://schemas.microsoft.com/office/powerpoint/2010/main" val="1313473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238EBA0-F7A0-4B62-8659-744E3138705A}"/>
              </a:ext>
            </a:extLst>
          </p:cNvPr>
          <p:cNvSpPr txBox="1">
            <a:spLocks/>
          </p:cNvSpPr>
          <p:nvPr/>
        </p:nvSpPr>
        <p:spPr>
          <a:xfrm>
            <a:off x="430567" y="226244"/>
            <a:ext cx="10155734" cy="13825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7AB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sz="4600" dirty="0"/>
              <a:t>Congratulations to our </a:t>
            </a:r>
            <a:r>
              <a:rPr lang="en-US" sz="5200" dirty="0"/>
              <a:t>CC</a:t>
            </a:r>
            <a:r>
              <a:rPr lang="en-US" sz="4600" dirty="0"/>
              <a:t> influencers!</a:t>
            </a:r>
          </a:p>
          <a:p>
            <a:r>
              <a:rPr lang="en-US" dirty="0"/>
              <a:t> 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779ADA4-BDFD-440F-91BB-D32077B025D7}"/>
              </a:ext>
            </a:extLst>
          </p:cNvPr>
          <p:cNvSpPr txBox="1">
            <a:spLocks/>
          </p:cNvSpPr>
          <p:nvPr/>
        </p:nvSpPr>
        <p:spPr>
          <a:xfrm>
            <a:off x="6901209" y="1993036"/>
            <a:ext cx="4801041" cy="4864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A368FF-D1B9-4A49-916D-C032C0DDB800}"/>
              </a:ext>
            </a:extLst>
          </p:cNvPr>
          <p:cNvSpPr txBox="1"/>
          <p:nvPr/>
        </p:nvSpPr>
        <p:spPr>
          <a:xfrm>
            <a:off x="1185170" y="1127676"/>
            <a:ext cx="8864352" cy="4409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</a:pPr>
            <a:r>
              <a:rPr lang="en-US" sz="2400" b="1" dirty="0">
                <a:solidFill>
                  <a:schemeClr val="bg1"/>
                </a:solidFill>
                <a:latin typeface="Helvetica Neue" panose="02000503000000020004" pitchFamily="2" charset="0"/>
              </a:rPr>
              <a:t>8</a:t>
            </a:r>
            <a:r>
              <a:rPr lang="en-US" sz="2400" b="1" baseline="30000" dirty="0">
                <a:solidFill>
                  <a:schemeClr val="bg1"/>
                </a:solidFill>
                <a:latin typeface="Helvetica Neue" panose="02000503000000020004" pitchFamily="2" charset="0"/>
              </a:rPr>
              <a:t>th</a:t>
            </a:r>
            <a:r>
              <a:rPr lang="en-US" sz="2400" b="1" dirty="0">
                <a:solidFill>
                  <a:schemeClr val="bg1"/>
                </a:solidFill>
                <a:latin typeface="Helvetica Neue" panose="02000503000000020004" pitchFamily="2" charset="0"/>
              </a:rPr>
              <a:t>  = </a:t>
            </a:r>
            <a:r>
              <a:rPr lang="en-NZ" sz="2400" b="1" dirty="0">
                <a:solidFill>
                  <a:schemeClr val="bg1"/>
                </a:solidFill>
                <a:latin typeface="Helvetica Neue" panose="02000503000000020004" pitchFamily="2" charset="0"/>
              </a:rPr>
              <a:t>Winnie </a:t>
            </a:r>
            <a:r>
              <a:rPr lang="en-NZ" sz="2400" b="1" dirty="0" err="1">
                <a:solidFill>
                  <a:schemeClr val="bg1"/>
                </a:solidFill>
                <a:latin typeface="Helvetica Neue" panose="02000503000000020004" pitchFamily="2" charset="0"/>
              </a:rPr>
              <a:t>VanderBorgh</a:t>
            </a:r>
            <a:r>
              <a:rPr lang="en-NZ" sz="2400" b="1" dirty="0">
                <a:solidFill>
                  <a:schemeClr val="bg1"/>
                </a:solidFill>
                <a:latin typeface="Helvetica Neue" panose="02000503000000020004" pitchFamily="2" charset="0"/>
              </a:rPr>
              <a:t>, Julie Harris, Olympia Kallman, Jan </a:t>
            </a:r>
            <a:r>
              <a:rPr lang="en-NZ" sz="2400" b="1" dirty="0" err="1">
                <a:solidFill>
                  <a:schemeClr val="bg1"/>
                </a:solidFill>
                <a:latin typeface="Helvetica Neue" panose="02000503000000020004" pitchFamily="2" charset="0"/>
              </a:rPr>
              <a:t>Lattie</a:t>
            </a:r>
            <a:r>
              <a:rPr lang="en-NZ" sz="2400" b="1" dirty="0">
                <a:solidFill>
                  <a:schemeClr val="bg1"/>
                </a:solidFill>
                <a:latin typeface="Helvetica Neue" panose="02000503000000020004" pitchFamily="2" charset="0"/>
              </a:rPr>
              <a:t>, Christine Taylor</a:t>
            </a:r>
            <a:endParaRPr lang="en-US" sz="2400" b="1" dirty="0">
              <a:solidFill>
                <a:schemeClr val="bg1"/>
              </a:solidFill>
              <a:latin typeface="Helvetica Neue" panose="02000503000000020004" pitchFamily="2" charset="0"/>
            </a:endParaRPr>
          </a:p>
          <a:p>
            <a:pPr lvl="0">
              <a:lnSpc>
                <a:spcPct val="200000"/>
              </a:lnSpc>
            </a:pPr>
            <a:endParaRPr lang="en-US" sz="2400" b="1" dirty="0">
              <a:solidFill>
                <a:schemeClr val="bg1"/>
              </a:solidFill>
              <a:latin typeface="Helvetica Neue" panose="02000503000000020004" pitchFamily="2" charset="0"/>
            </a:endParaRPr>
          </a:p>
          <a:p>
            <a:pPr>
              <a:lnSpc>
                <a:spcPct val="200000"/>
              </a:lnSpc>
            </a:pPr>
            <a:r>
              <a:rPr lang="en-US" sz="2400" b="1" dirty="0">
                <a:solidFill>
                  <a:schemeClr val="bg1"/>
                </a:solidFill>
                <a:latin typeface="Helvetica Neue" panose="02000503000000020004" pitchFamily="2" charset="0"/>
              </a:rPr>
              <a:t>5</a:t>
            </a:r>
            <a:r>
              <a:rPr lang="en-US" sz="2400" b="1" baseline="30000" dirty="0">
                <a:solidFill>
                  <a:schemeClr val="bg1"/>
                </a:solidFill>
                <a:latin typeface="Helvetica Neue" panose="02000503000000020004" pitchFamily="2" charset="0"/>
              </a:rPr>
              <a:t>th</a:t>
            </a:r>
            <a:r>
              <a:rPr lang="en-US" sz="2400" b="1" dirty="0">
                <a:solidFill>
                  <a:schemeClr val="bg1"/>
                </a:solidFill>
                <a:latin typeface="Helvetica Neue" panose="02000503000000020004" pitchFamily="2" charset="0"/>
              </a:rPr>
              <a:t> = Veronica Davidson, Shelley </a:t>
            </a:r>
            <a:r>
              <a:rPr lang="en-US" sz="2400" b="1" dirty="0" err="1">
                <a:solidFill>
                  <a:schemeClr val="bg1"/>
                </a:solidFill>
                <a:latin typeface="Helvetica Neue" panose="02000503000000020004" pitchFamily="2" charset="0"/>
              </a:rPr>
              <a:t>Jaquet</a:t>
            </a:r>
            <a:r>
              <a:rPr lang="en-US" sz="2400" b="1" dirty="0">
                <a:solidFill>
                  <a:schemeClr val="bg1"/>
                </a:solidFill>
                <a:latin typeface="Helvetica Neue" panose="02000503000000020004" pitchFamily="2" charset="0"/>
              </a:rPr>
              <a:t>, Eileen Lothian</a:t>
            </a:r>
          </a:p>
          <a:p>
            <a:pPr lvl="0">
              <a:lnSpc>
                <a:spcPct val="200000"/>
              </a:lnSpc>
            </a:pPr>
            <a:endParaRPr lang="en-US" sz="2400" b="1" dirty="0">
              <a:solidFill>
                <a:schemeClr val="bg1"/>
              </a:solidFill>
              <a:latin typeface="Helvetica Neue" panose="02000503000000020004" pitchFamily="2" charset="0"/>
            </a:endParaRPr>
          </a:p>
          <a:p>
            <a:pPr lvl="0">
              <a:lnSpc>
                <a:spcPct val="200000"/>
              </a:lnSpc>
            </a:pPr>
            <a:r>
              <a:rPr lang="en-US" sz="2400" b="1" dirty="0">
                <a:solidFill>
                  <a:schemeClr val="bg1"/>
                </a:solidFill>
                <a:latin typeface="Helvetica Neue" panose="02000503000000020004" pitchFamily="2" charset="0"/>
              </a:rPr>
              <a:t>4</a:t>
            </a:r>
            <a:r>
              <a:rPr lang="en-US" sz="2400" b="1" baseline="30000" dirty="0">
                <a:solidFill>
                  <a:schemeClr val="bg1"/>
                </a:solidFill>
                <a:latin typeface="Helvetica Neue" panose="02000503000000020004" pitchFamily="2" charset="0"/>
              </a:rPr>
              <a:t>th</a:t>
            </a:r>
            <a:r>
              <a:rPr lang="en-US" sz="2400" b="1" dirty="0">
                <a:solidFill>
                  <a:schemeClr val="bg1"/>
                </a:solidFill>
                <a:latin typeface="Helvetica Neue" panose="02000503000000020004" pitchFamily="2" charset="0"/>
              </a:rPr>
              <a:t>  Mark </a:t>
            </a:r>
            <a:r>
              <a:rPr lang="en-US" sz="2400" b="1" dirty="0" err="1">
                <a:solidFill>
                  <a:schemeClr val="bg1"/>
                </a:solidFill>
                <a:latin typeface="Helvetica Neue" panose="02000503000000020004" pitchFamily="2" charset="0"/>
              </a:rPr>
              <a:t>Parsekian</a:t>
            </a:r>
            <a:endParaRPr lang="en-US" sz="2400" b="1" dirty="0">
              <a:solidFill>
                <a:schemeClr val="bg1"/>
              </a:solidFill>
              <a:latin typeface="Helvetica Neue" panose="02000503000000020004" pitchFamily="2" charset="0"/>
            </a:endParaRPr>
          </a:p>
        </p:txBody>
      </p:sp>
      <p:pic>
        <p:nvPicPr>
          <p:cNvPr id="4" name="Graphic 3" descr="Clapping hands">
            <a:extLst>
              <a:ext uri="{FF2B5EF4-FFF2-40B4-BE49-F238E27FC236}">
                <a16:creationId xmlns:a16="http://schemas.microsoft.com/office/drawing/2014/main" id="{85F62F18-4DFE-46DF-9825-5497B0EE1B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63478" y="195082"/>
            <a:ext cx="1797954" cy="179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888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23E8491-EC27-42C3-A08A-CBF5557AFFCA}"/>
              </a:ext>
            </a:extLst>
          </p:cNvPr>
          <p:cNvSpPr/>
          <p:nvPr/>
        </p:nvSpPr>
        <p:spPr>
          <a:xfrm>
            <a:off x="0" y="17756"/>
            <a:ext cx="12192000" cy="18465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FECA42-C273-194C-BB8D-8CBDDF0127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71952"/>
            <a:ext cx="12192000" cy="1106424"/>
          </a:xfrm>
        </p:spPr>
        <p:txBody>
          <a:bodyPr>
            <a:normAutofit/>
          </a:bodyPr>
          <a:lstStyle/>
          <a:p>
            <a:r>
              <a:rPr lang="en-NZ" sz="4800" dirty="0">
                <a:solidFill>
                  <a:srgbClr val="A4D23C"/>
                </a:solidFill>
              </a:rPr>
              <a:t>In Third Place…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97630947-15EF-427A-9690-3AA1145DADD7}"/>
              </a:ext>
            </a:extLst>
          </p:cNvPr>
          <p:cNvSpPr txBox="1">
            <a:spLocks/>
          </p:cNvSpPr>
          <p:nvPr/>
        </p:nvSpPr>
        <p:spPr>
          <a:xfrm>
            <a:off x="543992" y="2216620"/>
            <a:ext cx="11529639" cy="45712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NZ" sz="21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F4EFAF-3FC6-463A-A629-014B0BE6ABFB}"/>
              </a:ext>
            </a:extLst>
          </p:cNvPr>
          <p:cNvSpPr txBox="1"/>
          <p:nvPr/>
        </p:nvSpPr>
        <p:spPr>
          <a:xfrm>
            <a:off x="0" y="2600667"/>
            <a:ext cx="12192001" cy="2909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400" b="1" dirty="0">
                <a:solidFill>
                  <a:srgbClr val="007AB5"/>
                </a:solidFill>
                <a:latin typeface="Helvetica Neue" panose="02000503000000020004" pitchFamily="2" charset="0"/>
              </a:rPr>
              <a:t>Sandra Lindeke</a:t>
            </a:r>
          </a:p>
          <a:p>
            <a:pPr algn="ctr">
              <a:lnSpc>
                <a:spcPct val="150000"/>
              </a:lnSpc>
            </a:pPr>
            <a:r>
              <a:rPr lang="en-NZ" sz="4000" b="1" i="1" dirty="0">
                <a:solidFill>
                  <a:schemeClr val="bg1"/>
                </a:solidFill>
                <a:latin typeface="Helvetica Neue" panose="02000503000000020004" pitchFamily="2" charset="0"/>
              </a:rPr>
              <a:t> </a:t>
            </a:r>
            <a:endParaRPr lang="en-NZ" sz="3600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US" sz="3200" b="1" dirty="0">
              <a:solidFill>
                <a:schemeClr val="bg1"/>
              </a:solidFill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1408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23E8491-EC27-42C3-A08A-CBF5557AFFCA}"/>
              </a:ext>
            </a:extLst>
          </p:cNvPr>
          <p:cNvSpPr/>
          <p:nvPr/>
        </p:nvSpPr>
        <p:spPr>
          <a:xfrm>
            <a:off x="0" y="17756"/>
            <a:ext cx="12192000" cy="18465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FECA42-C273-194C-BB8D-8CBDDF0127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71952"/>
            <a:ext cx="12192000" cy="1106424"/>
          </a:xfrm>
        </p:spPr>
        <p:txBody>
          <a:bodyPr>
            <a:normAutofit/>
          </a:bodyPr>
          <a:lstStyle/>
          <a:p>
            <a:r>
              <a:rPr lang="en-NZ" sz="4800" dirty="0">
                <a:solidFill>
                  <a:srgbClr val="A4D23C"/>
                </a:solidFill>
              </a:rPr>
              <a:t>In Second Place…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97630947-15EF-427A-9690-3AA1145DADD7}"/>
              </a:ext>
            </a:extLst>
          </p:cNvPr>
          <p:cNvSpPr txBox="1">
            <a:spLocks/>
          </p:cNvSpPr>
          <p:nvPr/>
        </p:nvSpPr>
        <p:spPr>
          <a:xfrm>
            <a:off x="543992" y="2216620"/>
            <a:ext cx="11529639" cy="45712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NZ" sz="21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F4EFAF-3FC6-463A-A629-014B0BE6ABFB}"/>
              </a:ext>
            </a:extLst>
          </p:cNvPr>
          <p:cNvSpPr txBox="1"/>
          <p:nvPr/>
        </p:nvSpPr>
        <p:spPr>
          <a:xfrm>
            <a:off x="0" y="2547401"/>
            <a:ext cx="12192001" cy="2874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400" b="1" dirty="0">
                <a:solidFill>
                  <a:srgbClr val="007AB5"/>
                </a:solidFill>
                <a:latin typeface="Helvetica Neue" panose="02000503000000020004" pitchFamily="2" charset="0"/>
              </a:rPr>
              <a:t>Sandra</a:t>
            </a:r>
            <a:r>
              <a:rPr lang="en-US" sz="6000" b="1" dirty="0">
                <a:solidFill>
                  <a:srgbClr val="007AB5"/>
                </a:solidFill>
                <a:latin typeface="Helvetica Neue" panose="02000503000000020004" pitchFamily="2" charset="0"/>
              </a:rPr>
              <a:t> </a:t>
            </a:r>
            <a:r>
              <a:rPr lang="en-US" sz="5400" b="1" dirty="0">
                <a:solidFill>
                  <a:srgbClr val="007AB5"/>
                </a:solidFill>
                <a:latin typeface="Helvetica Neue" panose="02000503000000020004" pitchFamily="2" charset="0"/>
              </a:rPr>
              <a:t>Barnsley</a:t>
            </a:r>
            <a:endParaRPr lang="en-US" sz="6000" b="1" dirty="0">
              <a:solidFill>
                <a:srgbClr val="007AB5"/>
              </a:solidFill>
              <a:latin typeface="Helvetica Neue" panose="02000503000000020004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n-NZ" sz="3600" b="1" i="1" dirty="0">
                <a:solidFill>
                  <a:schemeClr val="bg1"/>
                </a:solidFill>
                <a:latin typeface="Helvetica Neue" panose="02000503000000020004" pitchFamily="2" charset="0"/>
              </a:rPr>
              <a:t> </a:t>
            </a:r>
            <a:endParaRPr lang="en-NZ" sz="3200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US" sz="2800" b="1" dirty="0">
              <a:solidFill>
                <a:schemeClr val="bg1"/>
              </a:solidFill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87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23E8491-EC27-42C3-A08A-CBF5557AFFCA}"/>
              </a:ext>
            </a:extLst>
          </p:cNvPr>
          <p:cNvSpPr/>
          <p:nvPr/>
        </p:nvSpPr>
        <p:spPr>
          <a:xfrm>
            <a:off x="0" y="17756"/>
            <a:ext cx="12192000" cy="18465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FECA42-C273-194C-BB8D-8CBDDF0127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71952"/>
            <a:ext cx="12192000" cy="1106424"/>
          </a:xfrm>
        </p:spPr>
        <p:txBody>
          <a:bodyPr>
            <a:normAutofit/>
          </a:bodyPr>
          <a:lstStyle/>
          <a:p>
            <a:r>
              <a:rPr lang="en-NZ" sz="4800" dirty="0">
                <a:solidFill>
                  <a:srgbClr val="A4D23C"/>
                </a:solidFill>
              </a:rPr>
              <a:t>OUR WINNER IS...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97630947-15EF-427A-9690-3AA1145DADD7}"/>
              </a:ext>
            </a:extLst>
          </p:cNvPr>
          <p:cNvSpPr txBox="1">
            <a:spLocks/>
          </p:cNvSpPr>
          <p:nvPr/>
        </p:nvSpPr>
        <p:spPr>
          <a:xfrm>
            <a:off x="543992" y="2216620"/>
            <a:ext cx="11529639" cy="45712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NZ" sz="21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F4EFAF-3FC6-463A-A629-014B0BE6ABFB}"/>
              </a:ext>
            </a:extLst>
          </p:cNvPr>
          <p:cNvSpPr txBox="1"/>
          <p:nvPr/>
        </p:nvSpPr>
        <p:spPr>
          <a:xfrm>
            <a:off x="0" y="2424229"/>
            <a:ext cx="12192001" cy="4156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400" b="1" dirty="0">
                <a:solidFill>
                  <a:srgbClr val="007AB5"/>
                </a:solidFill>
                <a:latin typeface="Helvetica Neue" panose="02000503000000020004" pitchFamily="2" charset="0"/>
              </a:rPr>
              <a:t>Conscious Giving Hub</a:t>
            </a:r>
            <a:br>
              <a:rPr lang="en-US" sz="5400" b="1" dirty="0">
                <a:solidFill>
                  <a:srgbClr val="007AB5"/>
                </a:solidFill>
                <a:latin typeface="Helvetica Neue" panose="02000503000000020004" pitchFamily="2" charset="0"/>
              </a:rPr>
            </a:br>
            <a:r>
              <a:rPr lang="en-US" sz="5400" b="1" dirty="0">
                <a:solidFill>
                  <a:srgbClr val="007AB5"/>
                </a:solidFill>
                <a:latin typeface="Helvetica Neue" panose="02000503000000020004" pitchFamily="2" charset="0"/>
              </a:rPr>
              <a:t>Rae Jury and Jane Halliday</a:t>
            </a:r>
          </a:p>
          <a:p>
            <a:pPr algn="ctr">
              <a:lnSpc>
                <a:spcPct val="150000"/>
              </a:lnSpc>
            </a:pPr>
            <a:r>
              <a:rPr lang="en-NZ" sz="4000" b="1" i="1" dirty="0">
                <a:solidFill>
                  <a:schemeClr val="bg1"/>
                </a:solidFill>
                <a:latin typeface="Helvetica Neue" panose="02000503000000020004" pitchFamily="2" charset="0"/>
              </a:rPr>
              <a:t> </a:t>
            </a:r>
            <a:endParaRPr lang="en-NZ" sz="3600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US" sz="3200" b="1" dirty="0">
              <a:solidFill>
                <a:schemeClr val="bg1"/>
              </a:solidFill>
              <a:latin typeface="Helvetica Neue" panose="02000503000000020004" pitchFamily="2" charset="0"/>
            </a:endParaRPr>
          </a:p>
        </p:txBody>
      </p:sp>
      <p:pic>
        <p:nvPicPr>
          <p:cNvPr id="5" name="Graphic 4" descr="Podium">
            <a:extLst>
              <a:ext uri="{FF2B5EF4-FFF2-40B4-BE49-F238E27FC236}">
                <a16:creationId xmlns:a16="http://schemas.microsoft.com/office/drawing/2014/main" id="{B6A077E0-5871-4948-9813-D0FA9AB2DF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11266" y="4808456"/>
            <a:ext cx="1905785" cy="1905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038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C2ED001F-C305-4A03-84BD-9B9BB69EA0EA}"/>
              </a:ext>
            </a:extLst>
          </p:cNvPr>
          <p:cNvSpPr txBox="1">
            <a:spLocks/>
          </p:cNvSpPr>
          <p:nvPr/>
        </p:nvSpPr>
        <p:spPr>
          <a:xfrm>
            <a:off x="1412777" y="864728"/>
            <a:ext cx="9826354" cy="5128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NZ" sz="25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C2DADE-9B6D-4FA5-9C27-64803A92C42C}"/>
              </a:ext>
            </a:extLst>
          </p:cNvPr>
          <p:cNvSpPr txBox="1"/>
          <p:nvPr/>
        </p:nvSpPr>
        <p:spPr>
          <a:xfrm>
            <a:off x="405413" y="612843"/>
            <a:ext cx="11277601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NZ" sz="3200" b="1" dirty="0">
                <a:solidFill>
                  <a:schemeClr val="bg1"/>
                </a:solidFill>
                <a:latin typeface="Helvetica Neue" panose="02000503000000020004" pitchFamily="2" charset="0"/>
              </a:rPr>
              <a:t>Recap: Raise your new IBOs as you would your children</a:t>
            </a:r>
          </a:p>
          <a:p>
            <a:pPr lvl="0"/>
            <a:endParaRPr lang="en-NZ" sz="3200" b="1" dirty="0">
              <a:solidFill>
                <a:schemeClr val="bg1"/>
              </a:solidFill>
              <a:latin typeface="Helvetica Neue" panose="02000503000000020004" pitchFamily="2" charset="0"/>
            </a:endParaRPr>
          </a:p>
          <a:p>
            <a:pPr lvl="0"/>
            <a:endParaRPr lang="en-NZ" sz="2800" b="1" dirty="0">
              <a:solidFill>
                <a:schemeClr val="bg1"/>
              </a:solidFill>
              <a:latin typeface="Helvetica Neue" panose="02000503000000020004" pitchFamily="2" charset="0"/>
            </a:endParaRPr>
          </a:p>
          <a:p>
            <a:pPr lvl="0"/>
            <a:r>
              <a:rPr lang="en-NZ" sz="2800" b="1" dirty="0">
                <a:solidFill>
                  <a:schemeClr val="bg1"/>
                </a:solidFill>
                <a:latin typeface="Helvetica Neue" panose="02000503000000020004" pitchFamily="2" charset="0"/>
              </a:rPr>
              <a:t>Baby: Nurturing/Dependence</a:t>
            </a:r>
          </a:p>
          <a:p>
            <a:pPr lvl="0"/>
            <a:endParaRPr lang="en-NZ" sz="2800" b="1" dirty="0">
              <a:solidFill>
                <a:schemeClr val="bg1"/>
              </a:solidFill>
              <a:latin typeface="Helvetica Neue" panose="02000503000000020004" pitchFamily="2" charset="0"/>
            </a:endParaRPr>
          </a:p>
          <a:p>
            <a:pPr lvl="0"/>
            <a:r>
              <a:rPr lang="en-NZ" sz="2800" b="1" dirty="0">
                <a:solidFill>
                  <a:schemeClr val="bg1"/>
                </a:solidFill>
                <a:latin typeface="Helvetica Neue" panose="02000503000000020004" pitchFamily="2" charset="0"/>
              </a:rPr>
              <a:t>Child: Encouragement/Guidance/Supervision</a:t>
            </a:r>
          </a:p>
          <a:p>
            <a:pPr lvl="0"/>
            <a:r>
              <a:rPr lang="en-NZ" sz="2800" b="1" dirty="0">
                <a:solidFill>
                  <a:schemeClr val="bg1"/>
                </a:solidFill>
                <a:latin typeface="Helvetica Neue" panose="02000503000000020004" pitchFamily="2" charset="0"/>
              </a:rPr>
              <a:t> </a:t>
            </a:r>
          </a:p>
          <a:p>
            <a:pPr lvl="0"/>
            <a:r>
              <a:rPr lang="en-NZ" sz="2800" b="1" dirty="0">
                <a:solidFill>
                  <a:schemeClr val="bg1"/>
                </a:solidFill>
                <a:latin typeface="Helvetica Neue" panose="02000503000000020004" pitchFamily="2" charset="0"/>
              </a:rPr>
              <a:t>Young adult: Recognition/Reassurance/Responsibility</a:t>
            </a:r>
          </a:p>
          <a:p>
            <a:pPr lvl="0"/>
            <a:endParaRPr lang="en-NZ" sz="2800" b="1" dirty="0">
              <a:solidFill>
                <a:schemeClr val="bg1"/>
              </a:solidFill>
              <a:latin typeface="Helvetica Neue" panose="02000503000000020004" pitchFamily="2" charset="0"/>
            </a:endParaRPr>
          </a:p>
          <a:p>
            <a:pPr lvl="0"/>
            <a:r>
              <a:rPr lang="en-NZ" sz="2800" b="1" dirty="0">
                <a:solidFill>
                  <a:schemeClr val="bg1"/>
                </a:solidFill>
                <a:latin typeface="Helvetica Neue" panose="02000503000000020004" pitchFamily="2" charset="0"/>
              </a:rPr>
              <a:t>Adult: Independence/Contribution</a:t>
            </a:r>
          </a:p>
          <a:p>
            <a:pPr>
              <a:lnSpc>
                <a:spcPct val="150000"/>
              </a:lnSpc>
              <a:buSzPct val="70000"/>
            </a:pPr>
            <a:endParaRPr lang="en-US" sz="2000" b="1" dirty="0">
              <a:solidFill>
                <a:schemeClr val="bg1"/>
              </a:solidFill>
              <a:latin typeface="Helvetica Neue" panose="02000503000000020004" pitchFamily="2" charset="0"/>
            </a:endParaRPr>
          </a:p>
          <a:p>
            <a:pPr marL="628650" lvl="1" indent="-171450">
              <a:lnSpc>
                <a:spcPct val="150000"/>
              </a:lnSpc>
              <a:buSzPct val="70000"/>
              <a:buFont typeface="Courier New" panose="02070309020205020404" pitchFamily="49" charset="0"/>
              <a:buChar char="o"/>
            </a:pPr>
            <a:endParaRPr lang="en-US" sz="2000" b="1" dirty="0">
              <a:solidFill>
                <a:schemeClr val="bg1"/>
              </a:solidFill>
              <a:latin typeface="Helvetica Neue" panose="02000503000000020004" pitchFamily="2" charset="0"/>
            </a:endParaRPr>
          </a:p>
          <a:p>
            <a:pPr marL="628650" lvl="1" indent="-171450">
              <a:lnSpc>
                <a:spcPct val="150000"/>
              </a:lnSpc>
              <a:buSzPct val="70000"/>
              <a:buFont typeface="Courier New" panose="02070309020205020404" pitchFamily="49" charset="0"/>
              <a:buChar char="o"/>
            </a:pPr>
            <a:endParaRPr lang="en-US" sz="2000" b="1" dirty="0">
              <a:solidFill>
                <a:schemeClr val="bg1"/>
              </a:solidFill>
              <a:latin typeface="Helvetica Neue" panose="02000503000000020004" pitchFamily="2" charset="0"/>
            </a:endParaRP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59500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954F4F5-BBA0-41F7-99C2-94936BD1B141}"/>
              </a:ext>
            </a:extLst>
          </p:cNvPr>
          <p:cNvSpPr txBox="1"/>
          <p:nvPr/>
        </p:nvSpPr>
        <p:spPr>
          <a:xfrm>
            <a:off x="125620" y="297936"/>
            <a:ext cx="116668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400" b="1" dirty="0">
                <a:solidFill>
                  <a:srgbClr val="92D050"/>
                </a:solidFill>
                <a:latin typeface="Helvetica Neue" panose="02000503000000020004" pitchFamily="2" charset="0"/>
              </a:rPr>
              <a:t>How mentors helped me overcome a fear of rock climbing:</a:t>
            </a:r>
            <a:endParaRPr lang="en-NZ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B6D170-6E0A-4D37-9E73-7B16DBD88EF3}"/>
              </a:ext>
            </a:extLst>
          </p:cNvPr>
          <p:cNvSpPr txBox="1"/>
          <p:nvPr/>
        </p:nvSpPr>
        <p:spPr>
          <a:xfrm>
            <a:off x="125620" y="1744486"/>
            <a:ext cx="9902447" cy="3890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800" b="1" dirty="0">
                <a:solidFill>
                  <a:schemeClr val="bg1"/>
                </a:solidFill>
                <a:latin typeface="Helvetica Neue" panose="02000503000000020004" pitchFamily="2" charset="0"/>
              </a:rPr>
              <a:t>They gave me an opportunity to find out I could do it.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800" b="1" dirty="0">
                <a:solidFill>
                  <a:schemeClr val="bg1"/>
                </a:solidFill>
                <a:latin typeface="Helvetica Neue" panose="02000503000000020004" pitchFamily="2" charset="0"/>
              </a:rPr>
              <a:t>They divided the climb into manageable stages.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800" b="1" dirty="0">
                <a:solidFill>
                  <a:schemeClr val="bg1"/>
                </a:solidFill>
                <a:latin typeface="Helvetica Neue" panose="02000503000000020004" pitchFamily="2" charset="0"/>
              </a:rPr>
              <a:t>They helped me onto the rock, so I was moving before I could overthink the challenge ahead of me.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800" b="1" dirty="0">
                <a:solidFill>
                  <a:schemeClr val="bg1"/>
                </a:solidFill>
                <a:latin typeface="Helvetica Neue" panose="02000503000000020004" pitchFamily="2" charset="0"/>
              </a:rPr>
              <a:t>By helping me succeed at the start they motivated me to keep going. </a:t>
            </a:r>
          </a:p>
        </p:txBody>
      </p:sp>
    </p:spTree>
    <p:extLst>
      <p:ext uri="{BB962C8B-B14F-4D97-AF65-F5344CB8AC3E}">
        <p14:creationId xmlns:p14="http://schemas.microsoft.com/office/powerpoint/2010/main" val="3977776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D9290-2D07-4D6F-82D3-B04097EFA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045" y="248294"/>
            <a:ext cx="9831663" cy="1325563"/>
          </a:xfrm>
        </p:spPr>
        <p:txBody>
          <a:bodyPr>
            <a:normAutofit/>
          </a:bodyPr>
          <a:lstStyle/>
          <a:p>
            <a:r>
              <a:rPr lang="en-US" dirty="0"/>
              <a:t>Give your new IBO the best possible start: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459D23-0ADA-47D7-9E07-B5666545DBB8}"/>
              </a:ext>
            </a:extLst>
          </p:cNvPr>
          <p:cNvSpPr/>
          <p:nvPr/>
        </p:nvSpPr>
        <p:spPr>
          <a:xfrm>
            <a:off x="1" y="1797729"/>
            <a:ext cx="12191999" cy="50602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2400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789701D0-49A0-4482-901A-910717325D4B}"/>
              </a:ext>
            </a:extLst>
          </p:cNvPr>
          <p:cNvSpPr txBox="1">
            <a:spLocks/>
          </p:cNvSpPr>
          <p:nvPr/>
        </p:nvSpPr>
        <p:spPr>
          <a:xfrm>
            <a:off x="1808086" y="2532364"/>
            <a:ext cx="6918665" cy="343898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NZ" sz="3200" dirty="0">
              <a:solidFill>
                <a:srgbClr val="007AB5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C810AB-461B-41AD-8118-6641CE3B00F0}"/>
              </a:ext>
            </a:extLst>
          </p:cNvPr>
          <p:cNvSpPr txBox="1"/>
          <p:nvPr/>
        </p:nvSpPr>
        <p:spPr>
          <a:xfrm>
            <a:off x="1114503" y="1810576"/>
            <a:ext cx="9363011" cy="4408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</a:pPr>
            <a:r>
              <a:rPr lang="en-NZ" sz="2500" b="1" dirty="0">
                <a:solidFill>
                  <a:srgbClr val="0070C0"/>
                </a:solidFill>
                <a:latin typeface="Helvetica Neue" panose="02000503000000020004" pitchFamily="2" charset="0"/>
              </a:rPr>
              <a:t>Welcome 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</a:pPr>
            <a:r>
              <a:rPr lang="en-NZ" sz="2500" b="1" dirty="0">
                <a:solidFill>
                  <a:srgbClr val="0070C0"/>
                </a:solidFill>
                <a:latin typeface="Helvetica Neue" panose="02000503000000020004" pitchFamily="2" charset="0"/>
              </a:rPr>
              <a:t>Belief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</a:pPr>
            <a:r>
              <a:rPr lang="en-NZ" sz="2500" b="1" dirty="0">
                <a:solidFill>
                  <a:srgbClr val="0070C0"/>
                </a:solidFill>
                <a:latin typeface="Helvetica Neue" panose="02000503000000020004" pitchFamily="2" charset="0"/>
              </a:rPr>
              <a:t>Goal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</a:pPr>
            <a:r>
              <a:rPr lang="en-NZ" sz="2500" b="1" dirty="0">
                <a:solidFill>
                  <a:srgbClr val="0070C0"/>
                </a:solidFill>
                <a:latin typeface="Helvetica Neue" panose="02000503000000020004" pitchFamily="2" charset="0"/>
              </a:rPr>
              <a:t>Commitment (mine and yours!)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</a:pPr>
            <a:r>
              <a:rPr lang="en-NZ" sz="2500" b="1" dirty="0">
                <a:solidFill>
                  <a:srgbClr val="0070C0"/>
                </a:solidFill>
                <a:latin typeface="Helvetica Neue" panose="02000503000000020004" pitchFamily="2" charset="0"/>
              </a:rPr>
              <a:t>Follow the rewards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</a:pPr>
            <a:r>
              <a:rPr lang="en-NZ" sz="2500" b="1" dirty="0">
                <a:solidFill>
                  <a:srgbClr val="0070C0"/>
                </a:solidFill>
                <a:latin typeface="Helvetica Neue" panose="02000503000000020004" pitchFamily="2" charset="0"/>
              </a:rPr>
              <a:t>Shortcuts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</a:pPr>
            <a:r>
              <a:rPr lang="en-NZ" sz="2500" b="1" dirty="0">
                <a:solidFill>
                  <a:srgbClr val="0070C0"/>
                </a:solidFill>
                <a:latin typeface="Helvetica Neue" panose="02000503000000020004" pitchFamily="2" charset="0"/>
              </a:rPr>
              <a:t>Next steps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004882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238EBA0-F7A0-4B62-8659-744E3138705A}"/>
              </a:ext>
            </a:extLst>
          </p:cNvPr>
          <p:cNvSpPr txBox="1">
            <a:spLocks/>
          </p:cNvSpPr>
          <p:nvPr/>
        </p:nvSpPr>
        <p:spPr>
          <a:xfrm>
            <a:off x="1113558" y="472390"/>
            <a:ext cx="8259192" cy="10182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7AB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3 and FREE Program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779ADA4-BDFD-440F-91BB-D32077B025D7}"/>
              </a:ext>
            </a:extLst>
          </p:cNvPr>
          <p:cNvSpPr txBox="1">
            <a:spLocks/>
          </p:cNvSpPr>
          <p:nvPr/>
        </p:nvSpPr>
        <p:spPr>
          <a:xfrm>
            <a:off x="6901209" y="1993036"/>
            <a:ext cx="4801041" cy="4864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7B12E7-9482-48DE-B83E-F14575ED148E}"/>
              </a:ext>
            </a:extLst>
          </p:cNvPr>
          <p:cNvSpPr txBox="1"/>
          <p:nvPr/>
        </p:nvSpPr>
        <p:spPr>
          <a:xfrm>
            <a:off x="314495" y="1687143"/>
            <a:ext cx="11272443" cy="1526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NZ" sz="2800" b="1" dirty="0">
                <a:solidFill>
                  <a:schemeClr val="bg1"/>
                </a:solidFill>
                <a:latin typeface="Helvetica Neue" panose="02000503000000020004" pitchFamily="2" charset="0"/>
              </a:rPr>
              <a:t>Get 3 preferred customers on ANY wellness pack every month </a:t>
            </a:r>
          </a:p>
          <a:p>
            <a:pPr lvl="0">
              <a:lnSpc>
                <a:spcPct val="150000"/>
              </a:lnSpc>
            </a:pPr>
            <a:endParaRPr lang="en-NZ" dirty="0"/>
          </a:p>
          <a:p>
            <a:pPr lvl="0">
              <a:lnSpc>
                <a:spcPct val="150000"/>
              </a:lnSpc>
            </a:pPr>
            <a:endParaRPr lang="en-NZ" dirty="0"/>
          </a:p>
        </p:txBody>
      </p:sp>
      <p:pic>
        <p:nvPicPr>
          <p:cNvPr id="36" name="Picture 35" descr="A close up of a bottle&#10;&#10;Description automatically generated">
            <a:extLst>
              <a:ext uri="{FF2B5EF4-FFF2-40B4-BE49-F238E27FC236}">
                <a16:creationId xmlns:a16="http://schemas.microsoft.com/office/drawing/2014/main" id="{9EB7BD87-8E3D-49BB-946E-0D28B6C5A7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5889" y="2343211"/>
            <a:ext cx="1399052" cy="1300947"/>
          </a:xfrm>
          <a:prstGeom prst="rect">
            <a:avLst/>
          </a:prstGeom>
        </p:spPr>
      </p:pic>
      <p:pic>
        <p:nvPicPr>
          <p:cNvPr id="38" name="Picture 37" descr="A close up of a bottle&#10;&#10;Description automatically generated">
            <a:extLst>
              <a:ext uri="{FF2B5EF4-FFF2-40B4-BE49-F238E27FC236}">
                <a16:creationId xmlns:a16="http://schemas.microsoft.com/office/drawing/2014/main" id="{E6E3A155-BFB9-4E83-8C6C-881C21D9D7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0953" y="2316577"/>
            <a:ext cx="1101889" cy="1397166"/>
          </a:xfrm>
          <a:prstGeom prst="rect">
            <a:avLst/>
          </a:prstGeom>
        </p:spPr>
      </p:pic>
      <p:pic>
        <p:nvPicPr>
          <p:cNvPr id="40" name="Picture 39" descr="A close up of a bottle&#10;&#10;Description automatically generated">
            <a:extLst>
              <a:ext uri="{FF2B5EF4-FFF2-40B4-BE49-F238E27FC236}">
                <a16:creationId xmlns:a16="http://schemas.microsoft.com/office/drawing/2014/main" id="{F581E3FC-9710-421A-8358-2AAE6F5F21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3905" y="2417751"/>
            <a:ext cx="1687244" cy="1397166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F5DF3A5D-0EA6-481B-96CF-CBABDC389FAA}"/>
              </a:ext>
            </a:extLst>
          </p:cNvPr>
          <p:cNvSpPr txBox="1"/>
          <p:nvPr/>
        </p:nvSpPr>
        <p:spPr>
          <a:xfrm>
            <a:off x="1376022" y="2727941"/>
            <a:ext cx="469110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NZ" sz="2800" b="1" dirty="0">
                <a:solidFill>
                  <a:schemeClr val="bg1"/>
                </a:solidFill>
                <a:latin typeface="Helvetica Neue" panose="02000503000000020004" pitchFamily="2" charset="0"/>
              </a:rPr>
              <a:t>1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3EBEE16-546E-4325-A25E-FF4671CC3FB8}"/>
              </a:ext>
            </a:extLst>
          </p:cNvPr>
          <p:cNvSpPr txBox="1"/>
          <p:nvPr/>
        </p:nvSpPr>
        <p:spPr>
          <a:xfrm>
            <a:off x="6816693" y="2729850"/>
            <a:ext cx="469110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NZ" sz="2800" b="1" dirty="0">
                <a:solidFill>
                  <a:schemeClr val="bg1"/>
                </a:solidFill>
                <a:latin typeface="Helvetica Neue" panose="02000503000000020004" pitchFamily="2" charset="0"/>
              </a:rPr>
              <a:t>3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66F70F3-0388-41B8-BF2F-5A45999BAA2F}"/>
              </a:ext>
            </a:extLst>
          </p:cNvPr>
          <p:cNvSpPr txBox="1"/>
          <p:nvPr/>
        </p:nvSpPr>
        <p:spPr>
          <a:xfrm>
            <a:off x="4180050" y="2712376"/>
            <a:ext cx="469110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NZ" sz="2800" b="1" dirty="0">
                <a:solidFill>
                  <a:schemeClr val="bg1"/>
                </a:solidFill>
                <a:latin typeface="Helvetica Neue" panose="02000503000000020004" pitchFamily="2" charset="0"/>
              </a:rPr>
              <a:t>2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5A679CC-DD56-4E3B-BD74-DC2DA4103F53}"/>
              </a:ext>
            </a:extLst>
          </p:cNvPr>
          <p:cNvSpPr txBox="1"/>
          <p:nvPr/>
        </p:nvSpPr>
        <p:spPr>
          <a:xfrm>
            <a:off x="314495" y="4068873"/>
            <a:ext cx="11272443" cy="1526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NZ" sz="2800" b="1" dirty="0">
                <a:solidFill>
                  <a:schemeClr val="bg1"/>
                </a:solidFill>
                <a:latin typeface="Helvetica Neue" panose="02000503000000020004" pitchFamily="2" charset="0"/>
              </a:rPr>
              <a:t>And your wellness pack AutoShip is FREE the following month!!</a:t>
            </a:r>
          </a:p>
          <a:p>
            <a:pPr lvl="0">
              <a:lnSpc>
                <a:spcPct val="150000"/>
              </a:lnSpc>
            </a:pPr>
            <a:endParaRPr lang="en-NZ" dirty="0"/>
          </a:p>
          <a:p>
            <a:pPr lvl="0">
              <a:lnSpc>
                <a:spcPct val="150000"/>
              </a:lnSpc>
            </a:pPr>
            <a:endParaRPr lang="en-NZ" dirty="0"/>
          </a:p>
        </p:txBody>
      </p:sp>
      <p:pic>
        <p:nvPicPr>
          <p:cNvPr id="45" name="Picture 44" descr="A close up of a bottle&#10;&#10;Description automatically generated">
            <a:extLst>
              <a:ext uri="{FF2B5EF4-FFF2-40B4-BE49-F238E27FC236}">
                <a16:creationId xmlns:a16="http://schemas.microsoft.com/office/drawing/2014/main" id="{BFFBCE10-B24F-4FD5-A648-740B419DF5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9044" y="4729641"/>
            <a:ext cx="1955753" cy="1818611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DA02FCDA-5EF2-4538-B45E-F8F407EBAF9C}"/>
              </a:ext>
            </a:extLst>
          </p:cNvPr>
          <p:cNvSpPr txBox="1"/>
          <p:nvPr/>
        </p:nvSpPr>
        <p:spPr>
          <a:xfrm rot="19858118">
            <a:off x="3980553" y="5409961"/>
            <a:ext cx="19604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800" b="1" dirty="0">
                <a:solidFill>
                  <a:srgbClr val="007AB5"/>
                </a:solidFill>
                <a:latin typeface="Helvetica Neue" panose="02000503000000020004" pitchFamily="2" charset="0"/>
              </a:rPr>
              <a:t>FREE</a:t>
            </a:r>
          </a:p>
        </p:txBody>
      </p:sp>
      <p:pic>
        <p:nvPicPr>
          <p:cNvPr id="1030" name="Picture 6" descr="Related image">
            <a:extLst>
              <a:ext uri="{FF2B5EF4-FFF2-40B4-BE49-F238E27FC236}">
                <a16:creationId xmlns:a16="http://schemas.microsoft.com/office/drawing/2014/main" id="{56A79101-657B-4E78-9565-EA98240FC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4840" y="4729641"/>
            <a:ext cx="1487925" cy="2032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415357D8-7418-48D7-85BD-73238412B0C0}"/>
              </a:ext>
            </a:extLst>
          </p:cNvPr>
          <p:cNvSpPr txBox="1"/>
          <p:nvPr/>
        </p:nvSpPr>
        <p:spPr>
          <a:xfrm>
            <a:off x="6225770" y="5360348"/>
            <a:ext cx="469110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NZ" sz="2800" b="1" dirty="0">
                <a:solidFill>
                  <a:schemeClr val="bg1"/>
                </a:solidFill>
                <a:latin typeface="Helvetica Neue" panose="02000503000000020004" pitchFamily="2" charset="0"/>
              </a:rPr>
              <a:t>= </a:t>
            </a:r>
          </a:p>
        </p:txBody>
      </p:sp>
    </p:spTree>
    <p:extLst>
      <p:ext uri="{BB962C8B-B14F-4D97-AF65-F5344CB8AC3E}">
        <p14:creationId xmlns:p14="http://schemas.microsoft.com/office/powerpoint/2010/main" val="2292578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238EBA0-F7A0-4B62-8659-744E3138705A}"/>
              </a:ext>
            </a:extLst>
          </p:cNvPr>
          <p:cNvSpPr txBox="1">
            <a:spLocks/>
          </p:cNvSpPr>
          <p:nvPr/>
        </p:nvSpPr>
        <p:spPr>
          <a:xfrm>
            <a:off x="1166406" y="442500"/>
            <a:ext cx="8259192" cy="10182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7AB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sz="5400" dirty="0"/>
              <a:t>Rank Advancement Rewards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779ADA4-BDFD-440F-91BB-D32077B025D7}"/>
              </a:ext>
            </a:extLst>
          </p:cNvPr>
          <p:cNvSpPr txBox="1">
            <a:spLocks/>
          </p:cNvSpPr>
          <p:nvPr/>
        </p:nvSpPr>
        <p:spPr>
          <a:xfrm>
            <a:off x="6901209" y="1993036"/>
            <a:ext cx="4801041" cy="4864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903769E-E5BE-4611-BE7E-34069D3156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775383"/>
              </p:ext>
            </p:extLst>
          </p:nvPr>
        </p:nvGraphicFramePr>
        <p:xfrm>
          <a:off x="1166406" y="1887214"/>
          <a:ext cx="9275688" cy="40437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8433">
                  <a:extLst>
                    <a:ext uri="{9D8B030D-6E8A-4147-A177-3AD203B41FA5}">
                      <a16:colId xmlns:a16="http://schemas.microsoft.com/office/drawing/2014/main" val="3835260036"/>
                    </a:ext>
                  </a:extLst>
                </a:gridCol>
                <a:gridCol w="2405848">
                  <a:extLst>
                    <a:ext uri="{9D8B030D-6E8A-4147-A177-3AD203B41FA5}">
                      <a16:colId xmlns:a16="http://schemas.microsoft.com/office/drawing/2014/main" val="717668776"/>
                    </a:ext>
                  </a:extLst>
                </a:gridCol>
                <a:gridCol w="2512485">
                  <a:extLst>
                    <a:ext uri="{9D8B030D-6E8A-4147-A177-3AD203B41FA5}">
                      <a16:colId xmlns:a16="http://schemas.microsoft.com/office/drawing/2014/main" val="1668663464"/>
                    </a:ext>
                  </a:extLst>
                </a:gridCol>
                <a:gridCol w="2318922">
                  <a:extLst>
                    <a:ext uri="{9D8B030D-6E8A-4147-A177-3AD203B41FA5}">
                      <a16:colId xmlns:a16="http://schemas.microsoft.com/office/drawing/2014/main" val="742533275"/>
                    </a:ext>
                  </a:extLst>
                </a:gridCol>
              </a:tblGrid>
              <a:tr h="577683">
                <a:tc>
                  <a:txBody>
                    <a:bodyPr/>
                    <a:lstStyle/>
                    <a:p>
                      <a:r>
                        <a:rPr lang="en-NZ" dirty="0"/>
                        <a:t>Rank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/>
                        <a:t>Rank Reward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/>
                        <a:t>Fast Track Reward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/>
                        <a:t>Time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399985"/>
                  </a:ext>
                </a:extLst>
              </a:tr>
              <a:tr h="577683">
                <a:tc>
                  <a:txBody>
                    <a:bodyPr/>
                    <a:lstStyle/>
                    <a:p>
                      <a:r>
                        <a:rPr lang="en-NZ" dirty="0"/>
                        <a:t>1K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/>
                        <a:t>$50.00 USD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dirty="0"/>
                        <a:t>$100.00 USD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/>
                        <a:t>1 Month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619572"/>
                  </a:ext>
                </a:extLst>
              </a:tr>
              <a:tr h="577683">
                <a:tc>
                  <a:txBody>
                    <a:bodyPr/>
                    <a:lstStyle/>
                    <a:p>
                      <a:r>
                        <a:rPr lang="en-NZ" dirty="0"/>
                        <a:t>3K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/>
                        <a:t>$100.00 USD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dirty="0"/>
                        <a:t>$300.00 USD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dirty="0"/>
                        <a:t>1 Month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990582"/>
                  </a:ext>
                </a:extLst>
              </a:tr>
              <a:tr h="577683">
                <a:tc>
                  <a:txBody>
                    <a:bodyPr/>
                    <a:lstStyle/>
                    <a:p>
                      <a:r>
                        <a:rPr lang="en-NZ" dirty="0"/>
                        <a:t>7.5K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/>
                        <a:t>$300.00 USD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dirty="0"/>
                        <a:t>$750.00 USD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/>
                        <a:t>2 Months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936513"/>
                  </a:ext>
                </a:extLst>
              </a:tr>
              <a:tr h="577683">
                <a:tc>
                  <a:txBody>
                    <a:bodyPr/>
                    <a:lstStyle/>
                    <a:p>
                      <a:r>
                        <a:rPr lang="en-NZ" dirty="0"/>
                        <a:t>15K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/>
                        <a:t>$500.00 USD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/>
                        <a:t>$1,500.00 USD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/>
                        <a:t>2 Months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259463"/>
                  </a:ext>
                </a:extLst>
              </a:tr>
              <a:tr h="577683">
                <a:tc>
                  <a:txBody>
                    <a:bodyPr/>
                    <a:lstStyle/>
                    <a:p>
                      <a:r>
                        <a:rPr lang="en-NZ" dirty="0"/>
                        <a:t>25K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/>
                        <a:t>$750.00 USD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/>
                        <a:t>$2,500.00 USD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/>
                        <a:t>3 Months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88082"/>
                  </a:ext>
                </a:extLst>
              </a:tr>
              <a:tr h="577683">
                <a:tc>
                  <a:txBody>
                    <a:bodyPr/>
                    <a:lstStyle/>
                    <a:p>
                      <a:r>
                        <a:rPr lang="en-NZ" dirty="0"/>
                        <a:t>50K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/>
                        <a:t>$1,000.00 USD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/>
                        <a:t>$5,000.00 USD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/>
                        <a:t>4 Months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970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4522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560215B8-3CB7-4837-B557-604406077F6A}"/>
              </a:ext>
            </a:extLst>
          </p:cNvPr>
          <p:cNvSpPr/>
          <p:nvPr/>
        </p:nvSpPr>
        <p:spPr>
          <a:xfrm rot="5400000">
            <a:off x="3603219" y="-3603224"/>
            <a:ext cx="3429001" cy="10635451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3609030-95BA-2341-959B-6136F831F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186" y="686071"/>
            <a:ext cx="7190913" cy="1325563"/>
          </a:xfrm>
        </p:spPr>
        <p:txBody>
          <a:bodyPr>
            <a:noAutofit/>
          </a:bodyPr>
          <a:lstStyle/>
          <a:p>
            <a:r>
              <a:rPr lang="en-US" sz="5400" dirty="0">
                <a:solidFill>
                  <a:srgbClr val="0070C0"/>
                </a:solidFill>
                <a:ea typeface="+mn-ea"/>
                <a:cs typeface="+mn-cs"/>
              </a:rPr>
              <a:t>Next week:</a:t>
            </a:r>
            <a:br>
              <a:rPr lang="en-NZ" dirty="0"/>
            </a:br>
            <a:endParaRPr lang="en-N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1429027-06CB-E34E-8E79-18747D5FA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0633" y="4271919"/>
            <a:ext cx="8449619" cy="7698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5400" dirty="0"/>
              <a:t>The Circle of Leadership</a:t>
            </a:r>
            <a:endParaRPr lang="en-NZ" sz="4000" dirty="0"/>
          </a:p>
        </p:txBody>
      </p:sp>
      <p:pic>
        <p:nvPicPr>
          <p:cNvPr id="9" name="Graphic 8" descr="Bullseye">
            <a:extLst>
              <a:ext uri="{FF2B5EF4-FFF2-40B4-BE49-F238E27FC236}">
                <a16:creationId xmlns:a16="http://schemas.microsoft.com/office/drawing/2014/main" id="{8C763523-2200-4240-96DD-073B9FAC97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49984" y="2187018"/>
            <a:ext cx="1805845" cy="1805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0808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0356412"/>
      </p:ext>
    </p:extLst>
  </p:cSld>
  <p:clrMapOvr>
    <a:masterClrMapping/>
  </p:clrMapOvr>
</p:sld>
</file>

<file path=ppt/theme/theme1.xml><?xml version="1.0" encoding="utf-8"?>
<a:theme xmlns:a="http://schemas.openxmlformats.org/drawingml/2006/main" name="Cerule YES - LO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erule YES - Title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6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Cerule YES - LO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2147</TotalTime>
  <Words>294</Words>
  <Application>Microsoft Office PowerPoint</Application>
  <PresentationFormat>Widescreen</PresentationFormat>
  <Paragraphs>85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12</vt:i4>
      </vt:variant>
    </vt:vector>
  </HeadingPairs>
  <TitlesOfParts>
    <vt:vector size="27" baseType="lpstr">
      <vt:lpstr>Arial</vt:lpstr>
      <vt:lpstr>Calibri</vt:lpstr>
      <vt:lpstr>Courier New</vt:lpstr>
      <vt:lpstr>Helvetica Neue</vt:lpstr>
      <vt:lpstr>Cerule YES - LOGO</vt:lpstr>
      <vt:lpstr>Cerule YES - Title Slide</vt:lpstr>
      <vt:lpstr>1_Cerule YES</vt:lpstr>
      <vt:lpstr>2_Cerule YES</vt:lpstr>
      <vt:lpstr>3_Cerule YES</vt:lpstr>
      <vt:lpstr>4_Cerule YES</vt:lpstr>
      <vt:lpstr>5_Cerule YES</vt:lpstr>
      <vt:lpstr>7_Cerule YES</vt:lpstr>
      <vt:lpstr>6_Cerule YES</vt:lpstr>
      <vt:lpstr>8_Cerule YES</vt:lpstr>
      <vt:lpstr>1_Cerule YES - LOGO</vt:lpstr>
      <vt:lpstr>PowerPoint Presentation</vt:lpstr>
      <vt:lpstr>PowerPoint Presentation</vt:lpstr>
      <vt:lpstr>In Third Place…</vt:lpstr>
      <vt:lpstr>In Second Place…</vt:lpstr>
      <vt:lpstr>OUR WINNER IS...</vt:lpstr>
      <vt:lpstr>PowerPoint Presentation</vt:lpstr>
      <vt:lpstr>PowerPoint Presentation</vt:lpstr>
      <vt:lpstr>Give your new IBO the best possible start:</vt:lpstr>
      <vt:lpstr>PowerPoint Presentation</vt:lpstr>
      <vt:lpstr>PowerPoint Presentation</vt:lpstr>
      <vt:lpstr>Next week: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Roehrig</dc:creator>
  <cp:lastModifiedBy>New Zealand</cp:lastModifiedBy>
  <cp:revision>163</cp:revision>
  <dcterms:created xsi:type="dcterms:W3CDTF">2018-10-02T23:48:35Z</dcterms:created>
  <dcterms:modified xsi:type="dcterms:W3CDTF">2019-04-23T23:21:23Z</dcterms:modified>
</cp:coreProperties>
</file>